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7" r:id="rId2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7" d="100"/>
          <a:sy n="27" d="100"/>
        </p:scale>
        <p:origin x="-3006" y="-120"/>
      </p:cViewPr>
      <p:guideLst>
        <p:guide orient="horz" pos="9535"/>
        <p:guide pos="67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6210" y="6391440"/>
            <a:ext cx="15483410" cy="14698713"/>
          </a:xfrm>
        </p:spPr>
        <p:txBody>
          <a:bodyPr anchor="b"/>
          <a:lstStyle>
            <a:lvl1pPr>
              <a:defRPr sz="16837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6210" y="21090143"/>
            <a:ext cx="15483410" cy="380281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106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38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07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76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345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414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484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553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59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214" y="21192592"/>
            <a:ext cx="15483407" cy="2501912"/>
          </a:xfrm>
        </p:spPr>
        <p:txBody>
          <a:bodyPr anchor="b">
            <a:normAutofit/>
          </a:bodyPr>
          <a:lstStyle>
            <a:lvl1pPr algn="l">
              <a:defRPr sz="5612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26210" y="3027521"/>
            <a:ext cx="15483410" cy="1607202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26213" y="23694504"/>
            <a:ext cx="15483405" cy="2179533"/>
          </a:xfrm>
        </p:spPr>
        <p:txBody>
          <a:bodyPr>
            <a:normAutofit/>
          </a:bodyPr>
          <a:lstStyle>
            <a:lvl1pPr marL="0" indent="0">
              <a:buNone/>
              <a:defRPr sz="2806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823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210" y="6391434"/>
            <a:ext cx="15483410" cy="8746173"/>
          </a:xfrm>
        </p:spPr>
        <p:txBody>
          <a:bodyPr/>
          <a:lstStyle>
            <a:lvl1pPr>
              <a:defRPr sz="11225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2026210" y="16146780"/>
            <a:ext cx="15483410" cy="10428129"/>
          </a:xfrm>
        </p:spPr>
        <p:txBody>
          <a:bodyPr anchor="ctr">
            <a:normAutofit/>
          </a:bodyPr>
          <a:lstStyle>
            <a:lvl1pPr marL="0" indent="0">
              <a:buNone/>
              <a:defRPr sz="4209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83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775" y="6391436"/>
            <a:ext cx="14033703" cy="10231455"/>
          </a:xfrm>
        </p:spPr>
        <p:txBody>
          <a:bodyPr/>
          <a:lstStyle>
            <a:lvl1pPr>
              <a:defRPr sz="11225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3401480" y="16622889"/>
            <a:ext cx="12744750" cy="1510556"/>
          </a:xfrm>
        </p:spPr>
        <p:txBody>
          <a:bodyPr anchor="t">
            <a:normAutofit/>
          </a:bodyPr>
          <a:lstStyle>
            <a:lvl1pPr marL="0" indent="0">
              <a:buNone/>
              <a:defRPr lang="en-US" sz="3274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2026210" y="19206338"/>
            <a:ext cx="15483410" cy="7400608"/>
          </a:xfrm>
        </p:spPr>
        <p:txBody>
          <a:bodyPr anchor="ctr">
            <a:normAutofit/>
          </a:bodyPr>
          <a:lstStyle>
            <a:lvl1pPr marL="0" indent="0">
              <a:buNone/>
              <a:defRPr sz="4209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75937" y="4287678"/>
            <a:ext cx="1406846" cy="448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853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369068" y="11538781"/>
            <a:ext cx="1406846" cy="448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2853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8948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209" y="13792046"/>
            <a:ext cx="15483412" cy="7298101"/>
          </a:xfrm>
        </p:spPr>
        <p:txBody>
          <a:bodyPr anchor="b"/>
          <a:lstStyle>
            <a:lvl1pPr algn="l">
              <a:defRPr sz="9354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6210" y="21090147"/>
            <a:ext cx="15483410" cy="3798308"/>
          </a:xfrm>
        </p:spPr>
        <p:txBody>
          <a:bodyPr anchor="t"/>
          <a:lstStyle>
            <a:lvl1pPr marL="0" indent="0" algn="l">
              <a:buNone/>
              <a:defRPr sz="4677" cap="none">
                <a:solidFill>
                  <a:schemeClr val="accent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058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9822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0420" y="8746172"/>
            <a:ext cx="5169873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44658" y="11773694"/>
            <a:ext cx="5135634" cy="15845432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3351" y="8746172"/>
            <a:ext cx="5151232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6794835" y="11773694"/>
            <a:ext cx="5169746" cy="15845432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2499311" y="8746172"/>
            <a:ext cx="5143992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12499311" y="11773694"/>
            <a:ext cx="5143992" cy="15845432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537005" y="9418955"/>
            <a:ext cx="0" cy="17492345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2214273" y="9418955"/>
            <a:ext cx="0" cy="1751213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608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9822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4657" y="18766169"/>
            <a:ext cx="5157916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4657" y="9755346"/>
            <a:ext cx="5157916" cy="672782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4657" y="21310132"/>
            <a:ext cx="5157916" cy="2910045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3378" y="18766169"/>
            <a:ext cx="5141204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6823376" y="9755346"/>
            <a:ext cx="5141204" cy="672782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6821002" y="21310128"/>
            <a:ext cx="5148014" cy="2910045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2499311" y="18766169"/>
            <a:ext cx="5143992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2499309" y="9755346"/>
            <a:ext cx="5143992" cy="672782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12499095" y="21310119"/>
            <a:ext cx="5150804" cy="2910045"/>
          </a:xfrm>
        </p:spPr>
        <p:txBody>
          <a:bodyPr anchor="t"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537005" y="9418955"/>
            <a:ext cx="0" cy="17492345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2214273" y="9418955"/>
            <a:ext cx="0" cy="1751213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929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309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68606" y="1899218"/>
            <a:ext cx="3074698" cy="25719915"/>
          </a:xfrm>
        </p:spPr>
        <p:txBody>
          <a:bodyPr vert="eaVert" anchor="b" anchorCtr="0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4658" y="3413378"/>
            <a:ext cx="13022899" cy="2420575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40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258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214" y="12633366"/>
            <a:ext cx="15483407" cy="8456783"/>
          </a:xfrm>
        </p:spPr>
        <p:txBody>
          <a:bodyPr anchor="b"/>
          <a:lstStyle>
            <a:lvl1pPr algn="l">
              <a:defRPr sz="9354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6210" y="21090147"/>
            <a:ext cx="15483410" cy="3798308"/>
          </a:xfrm>
        </p:spPr>
        <p:txBody>
          <a:bodyPr anchor="t"/>
          <a:lstStyle>
            <a:lvl1pPr marL="0" indent="0" algn="l">
              <a:buNone/>
              <a:defRPr sz="4677" cap="all">
                <a:solidFill>
                  <a:schemeClr val="accent1"/>
                </a:solidFill>
              </a:defRPr>
            </a:lvl1pPr>
            <a:lvl2pPr marL="1069162" indent="0">
              <a:buNone/>
              <a:defRPr sz="4209">
                <a:solidFill>
                  <a:schemeClr val="tx1">
                    <a:tint val="75000"/>
                  </a:schemeClr>
                </a:solidFill>
              </a:defRPr>
            </a:lvl2pPr>
            <a:lvl3pPr marL="2138324" indent="0">
              <a:buNone/>
              <a:defRPr sz="3742">
                <a:solidFill>
                  <a:schemeClr val="tx1">
                    <a:tint val="75000"/>
                  </a:schemeClr>
                </a:solidFill>
              </a:defRPr>
            </a:lvl3pPr>
            <a:lvl4pPr marL="3207487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4pPr>
            <a:lvl5pPr marL="4276649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5pPr>
            <a:lvl6pPr marL="5345811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6pPr>
            <a:lvl7pPr marL="6414973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7pPr>
            <a:lvl8pPr marL="7484135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8pPr>
            <a:lvl9pPr marL="8553298" indent="0">
              <a:buNone/>
              <a:defRPr sz="32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339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5612" y="9096587"/>
            <a:ext cx="7712775" cy="18522546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20037" y="9076796"/>
            <a:ext cx="7712779" cy="18542332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5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5611" y="8409781"/>
            <a:ext cx="7712772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5612" y="11100912"/>
            <a:ext cx="7712775" cy="16518214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920039" y="8409781"/>
            <a:ext cx="7712775" cy="2543957"/>
          </a:xfrm>
        </p:spPr>
        <p:txBody>
          <a:bodyPr anchor="b">
            <a:noAutofit/>
          </a:bodyPr>
          <a:lstStyle>
            <a:lvl1pPr marL="0" indent="0">
              <a:buNone/>
              <a:defRPr sz="5612" b="0">
                <a:solidFill>
                  <a:schemeClr val="accent1"/>
                </a:solidFill>
              </a:defRPr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920039" y="11100912"/>
            <a:ext cx="7712775" cy="16518214"/>
          </a:xfrm>
        </p:spPr>
        <p:txBody>
          <a:bodyPr>
            <a:normAutofit/>
          </a:bodyPr>
          <a:lstStyle>
            <a:lvl1pPr>
              <a:defRPr sz="4209"/>
            </a:lvl1pPr>
            <a:lvl2pPr>
              <a:defRPr sz="3742"/>
            </a:lvl2pPr>
            <a:lvl3pPr>
              <a:defRPr sz="3274"/>
            </a:lvl3pPr>
            <a:lvl4pPr>
              <a:defRPr sz="2806"/>
            </a:lvl4pPr>
            <a:lvl5pPr>
              <a:defRPr sz="2806"/>
            </a:lvl5pPr>
            <a:lvl6pPr>
              <a:defRPr sz="2806"/>
            </a:lvl6pPr>
            <a:lvl7pPr>
              <a:defRPr sz="2806"/>
            </a:lvl7pPr>
            <a:lvl8pPr>
              <a:defRPr sz="2806"/>
            </a:lvl8pPr>
            <a:lvl9pPr>
              <a:defRPr sz="280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256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36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607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208" y="6391434"/>
            <a:ext cx="5966700" cy="6391434"/>
          </a:xfrm>
        </p:spPr>
        <p:txBody>
          <a:bodyPr anchor="b"/>
          <a:lstStyle>
            <a:lvl1pPr algn="l">
              <a:defRPr sz="5612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3956" y="6391434"/>
            <a:ext cx="9115666" cy="20183475"/>
          </a:xfrm>
        </p:spPr>
        <p:txBody>
          <a:bodyPr anchor="ctr">
            <a:normAutofit/>
          </a:bodyPr>
          <a:lstStyle>
            <a:lvl1pPr>
              <a:defRPr sz="4677"/>
            </a:lvl1pPr>
            <a:lvl2pPr>
              <a:defRPr sz="4209"/>
            </a:lvl2pPr>
            <a:lvl3pPr>
              <a:defRPr sz="3742"/>
            </a:lvl3pPr>
            <a:lvl4pPr>
              <a:defRPr sz="3274"/>
            </a:lvl4pPr>
            <a:lvl5pPr>
              <a:defRPr sz="3274"/>
            </a:lvl5pPr>
            <a:lvl6pPr>
              <a:defRPr sz="3274"/>
            </a:lvl6pPr>
            <a:lvl7pPr>
              <a:defRPr sz="3274"/>
            </a:lvl7pPr>
            <a:lvl8pPr>
              <a:defRPr sz="3274"/>
            </a:lvl8pPr>
            <a:lvl9pPr>
              <a:defRPr sz="3274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26208" y="13814474"/>
            <a:ext cx="5966700" cy="12782863"/>
          </a:xfrm>
        </p:spPr>
        <p:txBody>
          <a:bodyPr/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924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373" y="8185485"/>
            <a:ext cx="8934805" cy="6952121"/>
          </a:xfrm>
        </p:spPr>
        <p:txBody>
          <a:bodyPr anchor="b">
            <a:normAutofit/>
          </a:bodyPr>
          <a:lstStyle>
            <a:lvl1pPr algn="l">
              <a:defRPr sz="8419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92028" y="5045869"/>
            <a:ext cx="5614663" cy="2018347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3742"/>
            </a:lvl1pPr>
            <a:lvl2pPr marL="1069162" indent="0">
              <a:buNone/>
              <a:defRPr sz="3742"/>
            </a:lvl2pPr>
            <a:lvl3pPr marL="2138324" indent="0">
              <a:buNone/>
              <a:defRPr sz="3742"/>
            </a:lvl3pPr>
            <a:lvl4pPr marL="3207487" indent="0">
              <a:buNone/>
              <a:defRPr sz="3742"/>
            </a:lvl4pPr>
            <a:lvl5pPr marL="4276649" indent="0">
              <a:buNone/>
              <a:defRPr sz="3742"/>
            </a:lvl5pPr>
            <a:lvl6pPr marL="5345811" indent="0">
              <a:buNone/>
              <a:defRPr sz="3742"/>
            </a:lvl6pPr>
            <a:lvl7pPr marL="6414973" indent="0">
              <a:buNone/>
              <a:defRPr sz="3742"/>
            </a:lvl7pPr>
            <a:lvl8pPr marL="7484135" indent="0">
              <a:buNone/>
              <a:defRPr sz="3742"/>
            </a:lvl8pPr>
            <a:lvl9pPr marL="8553298" indent="0">
              <a:buNone/>
              <a:defRPr sz="3742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26209" y="16146780"/>
            <a:ext cx="8920900" cy="6055043"/>
          </a:xfrm>
        </p:spPr>
        <p:txBody>
          <a:bodyPr>
            <a:normAutofit/>
          </a:bodyPr>
          <a:lstStyle>
            <a:lvl1pPr marL="0" indent="0">
              <a:buNone/>
              <a:defRPr sz="3274"/>
            </a:lvl1pPr>
            <a:lvl2pPr marL="1069162" indent="0">
              <a:buNone/>
              <a:defRPr sz="2806"/>
            </a:lvl2pPr>
            <a:lvl3pPr marL="2138324" indent="0">
              <a:buNone/>
              <a:defRPr sz="2339"/>
            </a:lvl3pPr>
            <a:lvl4pPr marL="3207487" indent="0">
              <a:buNone/>
              <a:defRPr sz="2105"/>
            </a:lvl4pPr>
            <a:lvl5pPr marL="4276649" indent="0">
              <a:buNone/>
              <a:defRPr sz="2105"/>
            </a:lvl5pPr>
            <a:lvl6pPr marL="5345811" indent="0">
              <a:buNone/>
              <a:defRPr sz="2105"/>
            </a:lvl6pPr>
            <a:lvl7pPr marL="6414973" indent="0">
              <a:buNone/>
              <a:defRPr sz="2105"/>
            </a:lvl7pPr>
            <a:lvl8pPr marL="7484135" indent="0">
              <a:buNone/>
              <a:defRPr sz="2105"/>
            </a:lvl8pPr>
            <a:lvl9pPr marL="8553298" indent="0">
              <a:buNone/>
              <a:defRPr sz="210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265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14731484" y="7400608"/>
            <a:ext cx="6593284" cy="1244647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13305909" y="-2018347"/>
            <a:ext cx="3742134" cy="706421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14731484" y="26911301"/>
            <a:ext cx="2316559" cy="437308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360107" y="11773694"/>
            <a:ext cx="9800828" cy="18501519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1963879" y="12782868"/>
            <a:ext cx="5524103" cy="10428129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18113511" y="0"/>
            <a:ext cx="1603772" cy="48536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3515" y="1998562"/>
            <a:ext cx="16499300" cy="61827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5611" y="9062811"/>
            <a:ext cx="15695483" cy="18521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6499083" y="8310617"/>
            <a:ext cx="4373082" cy="53472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2572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10570367" y="14643777"/>
            <a:ext cx="17039387" cy="534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2572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162124" y="1305554"/>
            <a:ext cx="1470505" cy="33890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655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101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1069162" rtl="0" eaLnBrk="1" latinLnBrk="0" hangingPunct="1">
        <a:spcBef>
          <a:spcPct val="0"/>
        </a:spcBef>
        <a:buNone/>
        <a:defRPr sz="9822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801872" indent="-801872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677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737389" indent="-668226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4209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2672906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742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3742068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4811230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5880392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6949554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8018717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9087879" indent="-534581" algn="l" defTabSz="1069162" rtl="0" eaLnBrk="1" latinLnBrk="0" hangingPunct="1">
        <a:spcBef>
          <a:spcPts val="2339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3274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1069162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2">
                <a:tint val="92000"/>
                <a:hueMod val="96000"/>
                <a:satMod val="128000"/>
                <a:lumMod val="69000"/>
              </a:schemeClr>
            </a:gs>
            <a:gs pos="74000">
              <a:schemeClr val="bg2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84171777-FD0A-41B3-93DB-3E48BF55B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3764" y="5506156"/>
            <a:ext cx="20096095" cy="7540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目前的觀光、遊園車多是由真人來導覽解說，並且通常是以一對多的方式來進行，很難達到有效的介紹及宣傳作用。於是我們研究了一台能夠客製化並且多功能的智能導覽車。遊客遊園過程中只需透過點選顯示器，就能自行操控車子各項功能 </a:t>
            </a:r>
            <a:r>
              <a:rPr lang="en-US" altLang="zh-TW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影音導覽、溫度濕度感測、防撞功能、倒車雷達、指紋辨識解鎖</a:t>
            </a:r>
            <a:r>
              <a:rPr lang="en-US" altLang="zh-TW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，如此一來遊客能自由、輕鬆的駕駛導覽車逛園區、了解園區資訊。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xmlns="" id="{6EA42537-F005-45EE-8093-078256293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18" y="3621873"/>
            <a:ext cx="9045036" cy="1945711"/>
          </a:xfrm>
        </p:spPr>
        <p:txBody>
          <a:bodyPr/>
          <a:lstStyle/>
          <a:p>
            <a:r>
              <a:rPr lang="zh-TW" altLang="en-US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指導老師</a:t>
            </a:r>
            <a:r>
              <a:rPr lang="en-US" altLang="zh-TW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張世軍</a:t>
            </a:r>
            <a:r>
              <a:rPr lang="en-US" altLang="zh-TW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組員</a:t>
            </a:r>
            <a:r>
              <a:rPr lang="en-US" altLang="zh-TW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4800" dirty="0">
                <a:solidFill>
                  <a:schemeClr val="tx1">
                    <a:lumMod val="8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陳彥邦、徐琦喻、劉懿葭</a:t>
            </a: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xmlns="" id="{8A79E3EE-093A-472A-8B0A-F1032CC24D80}"/>
              </a:ext>
            </a:extLst>
          </p:cNvPr>
          <p:cNvSpPr txBox="1">
            <a:spLocks/>
          </p:cNvSpPr>
          <p:nvPr/>
        </p:nvSpPr>
        <p:spPr>
          <a:xfrm>
            <a:off x="3392014" y="527630"/>
            <a:ext cx="8070110" cy="23901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110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智能導覽車</a:t>
            </a:r>
            <a:endParaRPr lang="en-US" altLang="zh-TW" sz="110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60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</a:t>
            </a:r>
            <a:r>
              <a:rPr lang="en-US" altLang="zh-TW" sz="60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Intelligent guide car</a:t>
            </a:r>
            <a:endParaRPr lang="zh-TW" altLang="zh-TW" sz="60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zh-TW" altLang="en-US" sz="72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E3348D47-0B4A-47EE-94E6-1894B0406BB4}"/>
              </a:ext>
            </a:extLst>
          </p:cNvPr>
          <p:cNvSpPr txBox="1">
            <a:spLocks/>
          </p:cNvSpPr>
          <p:nvPr/>
        </p:nvSpPr>
        <p:spPr>
          <a:xfrm>
            <a:off x="11035036" y="24001565"/>
            <a:ext cx="9966040" cy="1153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801872" indent="-801872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4209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1737389" indent="-668226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3742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2672906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3274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3742068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4811230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5880392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6949554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8018717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9087879" indent="-534581" algn="l" defTabSz="1069162" rtl="0" eaLnBrk="1" latinLnBrk="0" hangingPunct="1">
              <a:spcBef>
                <a:spcPts val="2339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806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利用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LabVIEW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傳輸控制訊號給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Arduino</a:t>
            </a:r>
            <a:r>
              <a:rPr lang="zh-TW" altLang="en-US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IDE</a:t>
            </a:r>
            <a:r>
              <a:rPr lang="zh-TW" altLang="en-US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程式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Arduino</a:t>
            </a:r>
            <a:r>
              <a:rPr lang="zh-TW" altLang="en-US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UNO</a:t>
            </a:r>
            <a:r>
              <a:rPr lang="zh-TW" altLang="en-US" sz="5400" dirty="0">
                <a:latin typeface="標楷體" panose="03000509000000000000" pitchFamily="65" charset="-120"/>
                <a:ea typeface="標楷體" panose="03000509000000000000" pitchFamily="65" charset="-120"/>
              </a:rPr>
              <a:t>板、電子元件，然後將元件讀取到的數據回傳給</a:t>
            </a:r>
            <a:r>
              <a:rPr lang="en-US" altLang="zh-TW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LabVIEW</a:t>
            </a:r>
            <a:r>
              <a:rPr lang="zh-TW" altLang="en-US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，最後再輸出數據並顯示在螢幕上，即完成整個運作流程。</a:t>
            </a:r>
            <a:endParaRPr lang="en-US" altLang="zh-TW" sz="5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xmlns="" id="{DD83DE9C-BFDF-437E-B849-099005DC8264}"/>
              </a:ext>
            </a:extLst>
          </p:cNvPr>
          <p:cNvSpPr txBox="1">
            <a:spLocks/>
          </p:cNvSpPr>
          <p:nvPr/>
        </p:nvSpPr>
        <p:spPr>
          <a:xfrm>
            <a:off x="14121966" y="16700432"/>
            <a:ext cx="5018278" cy="10180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5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智能導覽模型車      </a:t>
            </a:r>
          </a:p>
        </p:txBody>
      </p:sp>
      <p:sp>
        <p:nvSpPr>
          <p:cNvPr id="25" name="標題 1">
            <a:extLst>
              <a:ext uri="{FF2B5EF4-FFF2-40B4-BE49-F238E27FC236}">
                <a16:creationId xmlns:a16="http://schemas.microsoft.com/office/drawing/2014/main" xmlns="" id="{E765415C-0423-4D1B-94E8-D9CDCA639601}"/>
              </a:ext>
            </a:extLst>
          </p:cNvPr>
          <p:cNvSpPr txBox="1">
            <a:spLocks/>
          </p:cNvSpPr>
          <p:nvPr/>
        </p:nvSpPr>
        <p:spPr>
          <a:xfrm>
            <a:off x="2833288" y="15991662"/>
            <a:ext cx="3521792" cy="10180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4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</a:t>
            </a:r>
          </a:p>
        </p:txBody>
      </p:sp>
      <p:sp>
        <p:nvSpPr>
          <p:cNvPr id="27" name="標題 1">
            <a:extLst>
              <a:ext uri="{FF2B5EF4-FFF2-40B4-BE49-F238E27FC236}">
                <a16:creationId xmlns:a16="http://schemas.microsoft.com/office/drawing/2014/main" xmlns="" id="{33A3B279-E116-4FA5-B949-9C9892A36D10}"/>
              </a:ext>
            </a:extLst>
          </p:cNvPr>
          <p:cNvSpPr txBox="1">
            <a:spLocks/>
          </p:cNvSpPr>
          <p:nvPr/>
        </p:nvSpPr>
        <p:spPr>
          <a:xfrm>
            <a:off x="3949073" y="16772001"/>
            <a:ext cx="4757937" cy="10180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5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顯示器控制介面      </a:t>
            </a:r>
          </a:p>
        </p:txBody>
      </p:sp>
      <p:sp>
        <p:nvSpPr>
          <p:cNvPr id="32" name="矩形: 圓角 31">
            <a:extLst>
              <a:ext uri="{FF2B5EF4-FFF2-40B4-BE49-F238E27FC236}">
                <a16:creationId xmlns:a16="http://schemas.microsoft.com/office/drawing/2014/main" xmlns="" id="{1E95B61B-53BE-458C-902D-9FE5E805E359}"/>
              </a:ext>
            </a:extLst>
          </p:cNvPr>
          <p:cNvSpPr/>
          <p:nvPr/>
        </p:nvSpPr>
        <p:spPr>
          <a:xfrm>
            <a:off x="6355080" y="23965544"/>
            <a:ext cx="3963431" cy="1397904"/>
          </a:xfrm>
          <a:prstGeom prst="roundRect">
            <a:avLst/>
          </a:prstGeom>
          <a:solidFill>
            <a:srgbClr val="92D05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Arduino</a:t>
            </a:r>
            <a:r>
              <a:rPr lang="zh-TW" alt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UNO</a:t>
            </a:r>
            <a:r>
              <a:rPr lang="zh-TW" alt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板</a:t>
            </a:r>
          </a:p>
        </p:txBody>
      </p:sp>
      <p:sp>
        <p:nvSpPr>
          <p:cNvPr id="34" name="矩形: 圓角 33">
            <a:extLst>
              <a:ext uri="{FF2B5EF4-FFF2-40B4-BE49-F238E27FC236}">
                <a16:creationId xmlns:a16="http://schemas.microsoft.com/office/drawing/2014/main" xmlns="" id="{2F4292D6-AA65-419C-95DF-2DD84620EA33}"/>
              </a:ext>
            </a:extLst>
          </p:cNvPr>
          <p:cNvSpPr/>
          <p:nvPr/>
        </p:nvSpPr>
        <p:spPr>
          <a:xfrm>
            <a:off x="6355080" y="21377321"/>
            <a:ext cx="3963431" cy="1365682"/>
          </a:xfrm>
          <a:prstGeom prst="roundRect">
            <a:avLst/>
          </a:prstGeom>
          <a:solidFill>
            <a:srgbClr val="92D05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Arduino</a:t>
            </a:r>
            <a:r>
              <a:rPr lang="zh-TW" alt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IDE</a:t>
            </a:r>
            <a:r>
              <a:rPr lang="zh-TW" alt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程式</a:t>
            </a:r>
          </a:p>
        </p:txBody>
      </p:sp>
      <p:sp>
        <p:nvSpPr>
          <p:cNvPr id="36" name="矩形: 圓角 35">
            <a:extLst>
              <a:ext uri="{FF2B5EF4-FFF2-40B4-BE49-F238E27FC236}">
                <a16:creationId xmlns:a16="http://schemas.microsoft.com/office/drawing/2014/main" xmlns="" id="{85F6F0C8-9DB8-452F-993F-6A54A77ED1F5}"/>
              </a:ext>
            </a:extLst>
          </p:cNvPr>
          <p:cNvSpPr/>
          <p:nvPr/>
        </p:nvSpPr>
        <p:spPr>
          <a:xfrm>
            <a:off x="6904521" y="18360659"/>
            <a:ext cx="3024715" cy="1741221"/>
          </a:xfrm>
          <a:prstGeom prst="roundRect">
            <a:avLst/>
          </a:prstGeom>
          <a:solidFill>
            <a:srgbClr val="92D05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LabVIEW</a:t>
            </a:r>
            <a:endParaRPr lang="zh-TW" altLang="en-US" sz="4000" b="1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8" name="矩形: 圓角 37">
            <a:extLst>
              <a:ext uri="{FF2B5EF4-FFF2-40B4-BE49-F238E27FC236}">
                <a16:creationId xmlns:a16="http://schemas.microsoft.com/office/drawing/2014/main" xmlns="" id="{4B6139F3-8C39-4A2B-BA32-D2DAE6A1526E}"/>
              </a:ext>
            </a:extLst>
          </p:cNvPr>
          <p:cNvSpPr/>
          <p:nvPr/>
        </p:nvSpPr>
        <p:spPr>
          <a:xfrm>
            <a:off x="1300569" y="18203497"/>
            <a:ext cx="3414657" cy="1935627"/>
          </a:xfrm>
          <a:prstGeom prst="roundRect">
            <a:avLst/>
          </a:prstGeom>
          <a:solidFill>
            <a:schemeClr val="tx1"/>
          </a:solidFill>
          <a:ln w="1270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chemeClr val="bg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顯示器</a:t>
            </a:r>
            <a:endParaRPr lang="en-US" altLang="zh-TW" sz="4000" b="1" dirty="0">
              <a:solidFill>
                <a:schemeClr val="bg2">
                  <a:lumMod val="75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sz="4000" b="1" dirty="0">
                <a:solidFill>
                  <a:schemeClr val="bg2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顯示數據</a:t>
            </a:r>
          </a:p>
        </p:txBody>
      </p:sp>
      <p:sp>
        <p:nvSpPr>
          <p:cNvPr id="41" name="矩形: 圓角 40">
            <a:extLst>
              <a:ext uri="{FF2B5EF4-FFF2-40B4-BE49-F238E27FC236}">
                <a16:creationId xmlns:a16="http://schemas.microsoft.com/office/drawing/2014/main" xmlns="" id="{6BB30584-3043-4270-87B5-37AEA25E6947}"/>
              </a:ext>
            </a:extLst>
          </p:cNvPr>
          <p:cNvSpPr/>
          <p:nvPr/>
        </p:nvSpPr>
        <p:spPr>
          <a:xfrm>
            <a:off x="6923374" y="26612680"/>
            <a:ext cx="3024715" cy="1741221"/>
          </a:xfrm>
          <a:prstGeom prst="roundRect">
            <a:avLst/>
          </a:prstGeom>
          <a:solidFill>
            <a:srgbClr val="92D050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電子元件</a:t>
            </a:r>
          </a:p>
        </p:txBody>
      </p: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xmlns="" id="{215A868A-11F1-4E57-A336-39C35D92B790}"/>
              </a:ext>
            </a:extLst>
          </p:cNvPr>
          <p:cNvCxnSpPr>
            <a:cxnSpLocks/>
          </p:cNvCxnSpPr>
          <p:nvPr/>
        </p:nvCxnSpPr>
        <p:spPr>
          <a:xfrm flipH="1">
            <a:off x="5026725" y="19231269"/>
            <a:ext cx="1512000" cy="0"/>
          </a:xfrm>
          <a:prstGeom prst="line">
            <a:avLst/>
          </a:prstGeom>
          <a:ln w="139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接點 43">
            <a:extLst>
              <a:ext uri="{FF2B5EF4-FFF2-40B4-BE49-F238E27FC236}">
                <a16:creationId xmlns:a16="http://schemas.microsoft.com/office/drawing/2014/main" xmlns="" id="{35B42104-0638-4D61-83C1-EFB99AFD59B6}"/>
              </a:ext>
            </a:extLst>
          </p:cNvPr>
          <p:cNvCxnSpPr>
            <a:cxnSpLocks/>
          </p:cNvCxnSpPr>
          <p:nvPr/>
        </p:nvCxnSpPr>
        <p:spPr>
          <a:xfrm flipH="1">
            <a:off x="5026725" y="18899514"/>
            <a:ext cx="374056" cy="319140"/>
          </a:xfrm>
          <a:prstGeom prst="line">
            <a:avLst/>
          </a:prstGeom>
          <a:ln w="139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接點 46">
            <a:extLst>
              <a:ext uri="{FF2B5EF4-FFF2-40B4-BE49-F238E27FC236}">
                <a16:creationId xmlns:a16="http://schemas.microsoft.com/office/drawing/2014/main" xmlns="" id="{C5EBB83E-77FE-4BA4-AB35-B2AEFEA36F6C}"/>
              </a:ext>
            </a:extLst>
          </p:cNvPr>
          <p:cNvCxnSpPr>
            <a:cxnSpLocks/>
          </p:cNvCxnSpPr>
          <p:nvPr/>
        </p:nvCxnSpPr>
        <p:spPr>
          <a:xfrm flipH="1">
            <a:off x="8202870" y="20352685"/>
            <a:ext cx="1" cy="820051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接點 49">
            <a:extLst>
              <a:ext uri="{FF2B5EF4-FFF2-40B4-BE49-F238E27FC236}">
                <a16:creationId xmlns:a16="http://schemas.microsoft.com/office/drawing/2014/main" xmlns="" id="{8B28CA8D-BD37-4D36-A98C-673D8033CD91}"/>
              </a:ext>
            </a:extLst>
          </p:cNvPr>
          <p:cNvCxnSpPr>
            <a:cxnSpLocks/>
          </p:cNvCxnSpPr>
          <p:nvPr/>
        </p:nvCxnSpPr>
        <p:spPr>
          <a:xfrm flipH="1">
            <a:off x="8005705" y="20347501"/>
            <a:ext cx="196892" cy="247114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>
            <a:extLst>
              <a:ext uri="{FF2B5EF4-FFF2-40B4-BE49-F238E27FC236}">
                <a16:creationId xmlns:a16="http://schemas.microsoft.com/office/drawing/2014/main" xmlns="" id="{534D4A91-7D74-4F39-8217-90943EFAEDE4}"/>
              </a:ext>
            </a:extLst>
          </p:cNvPr>
          <p:cNvCxnSpPr>
            <a:cxnSpLocks/>
          </p:cNvCxnSpPr>
          <p:nvPr/>
        </p:nvCxnSpPr>
        <p:spPr>
          <a:xfrm flipH="1">
            <a:off x="8193955" y="22924084"/>
            <a:ext cx="1" cy="820051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>
            <a:extLst>
              <a:ext uri="{FF2B5EF4-FFF2-40B4-BE49-F238E27FC236}">
                <a16:creationId xmlns:a16="http://schemas.microsoft.com/office/drawing/2014/main" xmlns="" id="{6764EDE7-2460-453B-A987-71B0E4B402A9}"/>
              </a:ext>
            </a:extLst>
          </p:cNvPr>
          <p:cNvCxnSpPr>
            <a:cxnSpLocks/>
          </p:cNvCxnSpPr>
          <p:nvPr/>
        </p:nvCxnSpPr>
        <p:spPr>
          <a:xfrm flipH="1">
            <a:off x="8005978" y="22902341"/>
            <a:ext cx="196892" cy="247114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接點 54">
            <a:extLst>
              <a:ext uri="{FF2B5EF4-FFF2-40B4-BE49-F238E27FC236}">
                <a16:creationId xmlns:a16="http://schemas.microsoft.com/office/drawing/2014/main" xmlns="" id="{2FB878B8-E07D-4946-AF7B-C3B16971C0E3}"/>
              </a:ext>
            </a:extLst>
          </p:cNvPr>
          <p:cNvCxnSpPr>
            <a:cxnSpLocks/>
          </p:cNvCxnSpPr>
          <p:nvPr/>
        </p:nvCxnSpPr>
        <p:spPr>
          <a:xfrm flipH="1">
            <a:off x="7999612" y="25554617"/>
            <a:ext cx="176607" cy="154147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接點 56">
            <a:extLst>
              <a:ext uri="{FF2B5EF4-FFF2-40B4-BE49-F238E27FC236}">
                <a16:creationId xmlns:a16="http://schemas.microsoft.com/office/drawing/2014/main" xmlns="" id="{1A44A29F-2DEB-49A7-9960-ABB8F68E43AD}"/>
              </a:ext>
            </a:extLst>
          </p:cNvPr>
          <p:cNvCxnSpPr>
            <a:cxnSpLocks/>
          </p:cNvCxnSpPr>
          <p:nvPr/>
        </p:nvCxnSpPr>
        <p:spPr>
          <a:xfrm flipH="1">
            <a:off x="8193955" y="25536026"/>
            <a:ext cx="1" cy="820051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接點 57">
            <a:extLst>
              <a:ext uri="{FF2B5EF4-FFF2-40B4-BE49-F238E27FC236}">
                <a16:creationId xmlns:a16="http://schemas.microsoft.com/office/drawing/2014/main" xmlns="" id="{E0894FB6-0961-40FD-ACD5-570E747DAF6E}"/>
              </a:ext>
            </a:extLst>
          </p:cNvPr>
          <p:cNvCxnSpPr>
            <a:cxnSpLocks/>
          </p:cNvCxnSpPr>
          <p:nvPr/>
        </p:nvCxnSpPr>
        <p:spPr>
          <a:xfrm flipH="1">
            <a:off x="8686227" y="25536025"/>
            <a:ext cx="1" cy="820051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接點 58">
            <a:extLst>
              <a:ext uri="{FF2B5EF4-FFF2-40B4-BE49-F238E27FC236}">
                <a16:creationId xmlns:a16="http://schemas.microsoft.com/office/drawing/2014/main" xmlns="" id="{E300476E-147E-43AE-A4DB-4965786E9503}"/>
              </a:ext>
            </a:extLst>
          </p:cNvPr>
          <p:cNvCxnSpPr>
            <a:cxnSpLocks/>
          </p:cNvCxnSpPr>
          <p:nvPr/>
        </p:nvCxnSpPr>
        <p:spPr>
          <a:xfrm flipH="1">
            <a:off x="8705884" y="20335861"/>
            <a:ext cx="1" cy="820051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xmlns="" id="{037819B4-BBE9-4FA2-9435-777FADCF0554}"/>
              </a:ext>
            </a:extLst>
          </p:cNvPr>
          <p:cNvCxnSpPr>
            <a:cxnSpLocks/>
          </p:cNvCxnSpPr>
          <p:nvPr/>
        </p:nvCxnSpPr>
        <p:spPr>
          <a:xfrm flipH="1">
            <a:off x="8701466" y="22924084"/>
            <a:ext cx="1" cy="820051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接點 61">
            <a:extLst>
              <a:ext uri="{FF2B5EF4-FFF2-40B4-BE49-F238E27FC236}">
                <a16:creationId xmlns:a16="http://schemas.microsoft.com/office/drawing/2014/main" xmlns="" id="{1E335800-7342-4192-A2AA-5D799D25AAD5}"/>
              </a:ext>
            </a:extLst>
          </p:cNvPr>
          <p:cNvCxnSpPr>
            <a:cxnSpLocks/>
          </p:cNvCxnSpPr>
          <p:nvPr/>
        </p:nvCxnSpPr>
        <p:spPr>
          <a:xfrm flipH="1">
            <a:off x="8701467" y="20901988"/>
            <a:ext cx="196892" cy="247114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xmlns="" id="{3B17166D-D95E-44E9-AA04-031D47F006E9}"/>
              </a:ext>
            </a:extLst>
          </p:cNvPr>
          <p:cNvCxnSpPr>
            <a:cxnSpLocks/>
          </p:cNvCxnSpPr>
          <p:nvPr/>
        </p:nvCxnSpPr>
        <p:spPr>
          <a:xfrm flipH="1">
            <a:off x="8681987" y="26123858"/>
            <a:ext cx="196892" cy="247114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>
            <a:extLst>
              <a:ext uri="{FF2B5EF4-FFF2-40B4-BE49-F238E27FC236}">
                <a16:creationId xmlns:a16="http://schemas.microsoft.com/office/drawing/2014/main" xmlns="" id="{FA3A6A5A-C51A-4CBC-B576-957BF1132A77}"/>
              </a:ext>
            </a:extLst>
          </p:cNvPr>
          <p:cNvCxnSpPr>
            <a:cxnSpLocks/>
          </p:cNvCxnSpPr>
          <p:nvPr/>
        </p:nvCxnSpPr>
        <p:spPr>
          <a:xfrm flipH="1">
            <a:off x="8701467" y="23525709"/>
            <a:ext cx="196892" cy="247114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標題 1">
            <a:extLst>
              <a:ext uri="{FF2B5EF4-FFF2-40B4-BE49-F238E27FC236}">
                <a16:creationId xmlns:a16="http://schemas.microsoft.com/office/drawing/2014/main" xmlns="" id="{8D5FFD9D-18B6-4A19-968D-3D44977B27B3}"/>
              </a:ext>
            </a:extLst>
          </p:cNvPr>
          <p:cNvSpPr txBox="1">
            <a:spLocks/>
          </p:cNvSpPr>
          <p:nvPr/>
        </p:nvSpPr>
        <p:spPr>
          <a:xfrm>
            <a:off x="4336894" y="28595610"/>
            <a:ext cx="5018278" cy="10180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5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運作流程圖      </a:t>
            </a:r>
          </a:p>
        </p:txBody>
      </p: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xmlns="" id="{F4A76CC6-7812-4360-90B4-E7902D1D1CD0}"/>
              </a:ext>
            </a:extLst>
          </p:cNvPr>
          <p:cNvCxnSpPr>
            <a:cxnSpLocks/>
          </p:cNvCxnSpPr>
          <p:nvPr/>
        </p:nvCxnSpPr>
        <p:spPr>
          <a:xfrm flipH="1" flipV="1">
            <a:off x="1312857" y="26438191"/>
            <a:ext cx="1533686" cy="8969"/>
          </a:xfrm>
          <a:prstGeom prst="line">
            <a:avLst/>
          </a:prstGeom>
          <a:ln w="139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>
            <a:extLst>
              <a:ext uri="{FF2B5EF4-FFF2-40B4-BE49-F238E27FC236}">
                <a16:creationId xmlns:a16="http://schemas.microsoft.com/office/drawing/2014/main" xmlns="" id="{45BD717F-F7DA-4E8B-82A9-A8FE7E67EDB5}"/>
              </a:ext>
            </a:extLst>
          </p:cNvPr>
          <p:cNvCxnSpPr>
            <a:cxnSpLocks/>
          </p:cNvCxnSpPr>
          <p:nvPr/>
        </p:nvCxnSpPr>
        <p:spPr>
          <a:xfrm flipH="1">
            <a:off x="1343795" y="26122923"/>
            <a:ext cx="374056" cy="319140"/>
          </a:xfrm>
          <a:prstGeom prst="line">
            <a:avLst/>
          </a:prstGeom>
          <a:ln w="139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字方塊 76">
            <a:extLst>
              <a:ext uri="{FF2B5EF4-FFF2-40B4-BE49-F238E27FC236}">
                <a16:creationId xmlns:a16="http://schemas.microsoft.com/office/drawing/2014/main" xmlns="" id="{47BFFB80-5D8A-4840-8A80-8AC77ADEA121}"/>
              </a:ext>
            </a:extLst>
          </p:cNvPr>
          <p:cNvSpPr txBox="1"/>
          <p:nvPr/>
        </p:nvSpPr>
        <p:spPr>
          <a:xfrm>
            <a:off x="2933411" y="2600700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輸出數據</a:t>
            </a:r>
          </a:p>
        </p:txBody>
      </p:sp>
      <p:cxnSp>
        <p:nvCxnSpPr>
          <p:cNvPr id="78" name="直線接點 77">
            <a:extLst>
              <a:ext uri="{FF2B5EF4-FFF2-40B4-BE49-F238E27FC236}">
                <a16:creationId xmlns:a16="http://schemas.microsoft.com/office/drawing/2014/main" xmlns="" id="{85A8CAAE-8564-48D8-BD0D-1811DB546869}"/>
              </a:ext>
            </a:extLst>
          </p:cNvPr>
          <p:cNvCxnSpPr>
            <a:cxnSpLocks/>
          </p:cNvCxnSpPr>
          <p:nvPr/>
        </p:nvCxnSpPr>
        <p:spPr>
          <a:xfrm flipH="1">
            <a:off x="1335223" y="26738722"/>
            <a:ext cx="382628" cy="274179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接點 79">
            <a:extLst>
              <a:ext uri="{FF2B5EF4-FFF2-40B4-BE49-F238E27FC236}">
                <a16:creationId xmlns:a16="http://schemas.microsoft.com/office/drawing/2014/main" xmlns="" id="{6EFD6BA2-3E45-49FE-98FB-73C0D7F38F94}"/>
              </a:ext>
            </a:extLst>
          </p:cNvPr>
          <p:cNvCxnSpPr>
            <a:cxnSpLocks/>
          </p:cNvCxnSpPr>
          <p:nvPr/>
        </p:nvCxnSpPr>
        <p:spPr>
          <a:xfrm>
            <a:off x="1366120" y="27012901"/>
            <a:ext cx="1523322" cy="0"/>
          </a:xfrm>
          <a:prstGeom prst="line">
            <a:avLst/>
          </a:prstGeom>
          <a:ln w="139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字方塊 82">
            <a:extLst>
              <a:ext uri="{FF2B5EF4-FFF2-40B4-BE49-F238E27FC236}">
                <a16:creationId xmlns:a16="http://schemas.microsoft.com/office/drawing/2014/main" xmlns="" id="{D5EFB6B7-E856-4655-9C2D-561BBB58FB2E}"/>
              </a:ext>
            </a:extLst>
          </p:cNvPr>
          <p:cNvSpPr txBox="1"/>
          <p:nvPr/>
        </p:nvSpPr>
        <p:spPr>
          <a:xfrm>
            <a:off x="2933411" y="2654102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回傳數據</a:t>
            </a:r>
          </a:p>
        </p:txBody>
      </p:sp>
      <p:cxnSp>
        <p:nvCxnSpPr>
          <p:cNvPr id="84" name="直線接點 83">
            <a:extLst>
              <a:ext uri="{FF2B5EF4-FFF2-40B4-BE49-F238E27FC236}">
                <a16:creationId xmlns:a16="http://schemas.microsoft.com/office/drawing/2014/main" xmlns="" id="{F20A4BE0-22D2-4F79-8AA1-9FE78A240C5C}"/>
              </a:ext>
            </a:extLst>
          </p:cNvPr>
          <p:cNvCxnSpPr>
            <a:cxnSpLocks/>
          </p:cNvCxnSpPr>
          <p:nvPr/>
        </p:nvCxnSpPr>
        <p:spPr>
          <a:xfrm flipV="1">
            <a:off x="1292842" y="25839644"/>
            <a:ext cx="1470531" cy="2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>
            <a:extLst>
              <a:ext uri="{FF2B5EF4-FFF2-40B4-BE49-F238E27FC236}">
                <a16:creationId xmlns:a16="http://schemas.microsoft.com/office/drawing/2014/main" xmlns="" id="{43806043-0CFF-41DE-9030-B96052075C69}"/>
              </a:ext>
            </a:extLst>
          </p:cNvPr>
          <p:cNvCxnSpPr>
            <a:cxnSpLocks/>
          </p:cNvCxnSpPr>
          <p:nvPr/>
        </p:nvCxnSpPr>
        <p:spPr>
          <a:xfrm flipH="1">
            <a:off x="1300569" y="25578303"/>
            <a:ext cx="266201" cy="273453"/>
          </a:xfrm>
          <a:prstGeom prst="line">
            <a:avLst/>
          </a:prstGeom>
          <a:ln w="1397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字方塊 93">
            <a:extLst>
              <a:ext uri="{FF2B5EF4-FFF2-40B4-BE49-F238E27FC236}">
                <a16:creationId xmlns:a16="http://schemas.microsoft.com/office/drawing/2014/main" xmlns="" id="{D582546B-0918-4303-8367-B0D77B754115}"/>
              </a:ext>
            </a:extLst>
          </p:cNvPr>
          <p:cNvSpPr txBox="1"/>
          <p:nvPr/>
        </p:nvSpPr>
        <p:spPr>
          <a:xfrm>
            <a:off x="2890492" y="2545985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傳輸控制訊號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FF016C1-A53F-492F-96AA-8C08F5C8EC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4449" y="782975"/>
            <a:ext cx="2249942" cy="1814188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065EA415-244C-4434-A543-06BF1B80FED5}"/>
              </a:ext>
            </a:extLst>
          </p:cNvPr>
          <p:cNvSpPr txBox="1"/>
          <p:nvPr/>
        </p:nvSpPr>
        <p:spPr>
          <a:xfrm>
            <a:off x="14125063" y="1164340"/>
            <a:ext cx="5910138" cy="110799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TW" altLang="en-US" sz="6600" dirty="0">
                <a:solidFill>
                  <a:schemeClr val="tx1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電子工程學系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AF077051-C463-40BB-93EA-629AE7668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574" y="904426"/>
            <a:ext cx="1656975" cy="1656975"/>
          </a:xfrm>
          <a:prstGeom prst="rect">
            <a:avLst/>
          </a:prstGeom>
        </p:spPr>
      </p:pic>
      <p:sp>
        <p:nvSpPr>
          <p:cNvPr id="11" name="標題 1">
            <a:extLst>
              <a:ext uri="{FF2B5EF4-FFF2-40B4-BE49-F238E27FC236}">
                <a16:creationId xmlns:a16="http://schemas.microsoft.com/office/drawing/2014/main" xmlns="" id="{32373D64-9488-4389-81C8-157EB7BCEBC6}"/>
              </a:ext>
            </a:extLst>
          </p:cNvPr>
          <p:cNvSpPr txBox="1">
            <a:spLocks/>
          </p:cNvSpPr>
          <p:nvPr/>
        </p:nvSpPr>
        <p:spPr>
          <a:xfrm>
            <a:off x="12794368" y="23037882"/>
            <a:ext cx="5297639" cy="10180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1069162" rtl="0" eaLnBrk="1" latinLnBrk="0" hangingPunct="1">
              <a:spcBef>
                <a:spcPct val="0"/>
              </a:spcBef>
              <a:buNone/>
              <a:defRPr sz="9822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5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智能車使用的元件      </a:t>
            </a:r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xmlns="" id="{6A0CE9FA-8263-4242-A730-EE6941E3F4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50" r="1567"/>
          <a:stretch/>
        </p:blipFill>
        <p:spPr>
          <a:xfrm>
            <a:off x="865753" y="11164796"/>
            <a:ext cx="10169283" cy="5549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圖片 23" descr="一張含有 電路 的圖片&#10;&#10;自動產生的描述">
            <a:extLst>
              <a:ext uri="{FF2B5EF4-FFF2-40B4-BE49-F238E27FC236}">
                <a16:creationId xmlns:a16="http://schemas.microsoft.com/office/drawing/2014/main" xmlns="" id="{AF85A4BD-353B-4335-B3B1-FA5C9EE4BE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36" t="13270"/>
          <a:stretch/>
        </p:blipFill>
        <p:spPr>
          <a:xfrm>
            <a:off x="11685601" y="17885945"/>
            <a:ext cx="8349600" cy="5131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內容版面配置區 29">
            <a:extLst>
              <a:ext uri="{FF2B5EF4-FFF2-40B4-BE49-F238E27FC236}">
                <a16:creationId xmlns:a16="http://schemas.microsoft.com/office/drawing/2014/main" xmlns="" id="{843932E9-85F2-44F0-AE90-16A7EA70CC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6"/>
          <a:srcRect t="11283" b="5925"/>
          <a:stretch/>
        </p:blipFill>
        <p:spPr>
          <a:xfrm>
            <a:off x="11685244" y="11329901"/>
            <a:ext cx="8311817" cy="5404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17685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離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離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離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490</TotalTime>
  <Words>208</Words>
  <Application>Microsoft Office PowerPoint</Application>
  <PresentationFormat>自訂</PresentationFormat>
  <Paragraphs>20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離子</vt:lpstr>
      <vt:lpstr>指導老師:張世軍 組員:陳彥邦、徐琦喻、劉懿葭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s6041786@gmail.com</dc:creator>
  <cp:lastModifiedBy>Windows 使用者</cp:lastModifiedBy>
  <cp:revision>39</cp:revision>
  <dcterms:created xsi:type="dcterms:W3CDTF">2020-10-12T21:11:59Z</dcterms:created>
  <dcterms:modified xsi:type="dcterms:W3CDTF">2020-10-28T06:55:50Z</dcterms:modified>
</cp:coreProperties>
</file>